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48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99CC"/>
    <a:srgbClr val="FFFF99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89076" autoAdjust="0"/>
  </p:normalViewPr>
  <p:slideViewPr>
    <p:cSldViewPr>
      <p:cViewPr varScale="1">
        <p:scale>
          <a:sx n="171" d="100"/>
          <a:sy n="171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326"/>
    </p:cViewPr>
  </p:sorterViewPr>
  <p:notesViewPr>
    <p:cSldViewPr>
      <p:cViewPr>
        <p:scale>
          <a:sx n="100" d="100"/>
          <a:sy n="100" d="100"/>
        </p:scale>
        <p:origin x="-1506" y="49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276FE357-7B1C-4BCD-B669-C23B6EA1BC52}" type="datetime7">
              <a:rPr lang="en-US" smtClean="0"/>
              <a:pPr/>
              <a:t>5-13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0577AAAE-EFD1-46CE-9D9A-483923843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23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27E999F8-6EC8-4AEC-8F87-8F228D511C06}" type="datetime7">
              <a:rPr lang="en-US" smtClean="0"/>
              <a:pPr/>
              <a:t>5-13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038FE3A6-A945-4FF6-AA32-24C96799F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64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866775"/>
            <a:ext cx="4219575" cy="52593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Science Problem: </a:t>
            </a:r>
            <a:r>
              <a:rPr lang="en-US" sz="1600" b="0" dirty="0" smtClean="0"/>
              <a:t>Cognitive capacity (human/scientist understanding), storage and I/O have not kept up with our capacity to generate massive amounts physics-based simulation data. Data </a:t>
            </a:r>
            <a:r>
              <a:rPr lang="en-US" sz="1600" dirty="0" smtClean="0"/>
              <a:t>must</a:t>
            </a:r>
            <a:r>
              <a:rPr lang="en-US" sz="1600" b="0" dirty="0" smtClean="0"/>
              <a:t> be reduced, but </a:t>
            </a:r>
            <a:r>
              <a:rPr lang="en-US" sz="1600" b="0" i="1" dirty="0" smtClean="0"/>
              <a:t>which data do we keep or look at</a:t>
            </a:r>
            <a:r>
              <a:rPr lang="en-US" sz="1600" b="0" dirty="0" smtClean="0"/>
              <a:t>?</a:t>
            </a:r>
          </a:p>
          <a:p>
            <a:pPr marL="0" indent="0">
              <a:buNone/>
            </a:pPr>
            <a:r>
              <a:rPr lang="en-US" sz="1600" dirty="0" smtClean="0"/>
              <a:t>Technical Solution: </a:t>
            </a:r>
            <a:r>
              <a:rPr lang="en-US" sz="1600" b="0" dirty="0" smtClean="0"/>
              <a:t>Apply automatic data selection operations using various metrics and criteria to emulate the exploration during physics simulations (</a:t>
            </a:r>
            <a:r>
              <a:rPr lang="en-US" sz="1600" b="0" i="1" dirty="0" smtClean="0"/>
              <a:t>in situ</a:t>
            </a:r>
            <a:r>
              <a:rPr lang="en-US" sz="1600" b="0" dirty="0" smtClean="0"/>
              <a:t>) and make the data bandwidth use more “information dense.</a:t>
            </a:r>
            <a:r>
              <a:rPr lang="en-US" sz="1600" b="0" dirty="0"/>
              <a:t>” Physics simulations are reduced to a representative set based on the selected metric that is used</a:t>
            </a:r>
            <a:r>
              <a:rPr lang="en-US" sz="1600" b="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Science Impact: </a:t>
            </a:r>
            <a:r>
              <a:rPr lang="en-US" sz="1600" b="0" dirty="0" smtClean="0"/>
              <a:t>Scientist and analyst time is more efficient and bandwidth (cognitive, storage and I/O) is “richer,” as more scientifically-relevant simulation information is packed into it.</a:t>
            </a:r>
          </a:p>
          <a:p>
            <a:pPr marL="0" indent="0">
              <a:buNone/>
            </a:pPr>
            <a:r>
              <a:rPr lang="en-US" sz="1600" dirty="0" smtClean="0"/>
              <a:t>Woodring, Myers, </a:t>
            </a:r>
            <a:r>
              <a:rPr lang="en-US" sz="1600" dirty="0" err="1" smtClean="0"/>
              <a:t>Nouanesengsy</a:t>
            </a:r>
            <a:r>
              <a:rPr lang="en-US" sz="1600" dirty="0" smtClean="0"/>
              <a:t>, </a:t>
            </a:r>
            <a:r>
              <a:rPr lang="en-US" sz="1600" dirty="0" err="1" smtClean="0"/>
              <a:t>Wendelberger</a:t>
            </a:r>
            <a:r>
              <a:rPr lang="en-US" sz="1600" dirty="0" smtClean="0"/>
              <a:t>, </a:t>
            </a:r>
            <a:r>
              <a:rPr lang="en-US" sz="1600" dirty="0" err="1" smtClean="0"/>
              <a:t>Patchett</a:t>
            </a:r>
            <a:r>
              <a:rPr lang="en-US" sz="1600" dirty="0" smtClean="0"/>
              <a:t>, </a:t>
            </a:r>
            <a:r>
              <a:rPr lang="en-US" sz="1600" dirty="0" err="1" smtClean="0"/>
              <a:t>Fasel</a:t>
            </a:r>
            <a:r>
              <a:rPr lang="en-US" sz="1600" dirty="0" smtClean="0"/>
              <a:t>, Ahrens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Data Selection for In Situ Analysis</a:t>
            </a:r>
            <a:endParaRPr lang="en-US" dirty="0"/>
          </a:p>
        </p:txBody>
      </p:sp>
      <p:pic>
        <p:nvPicPr>
          <p:cNvPr id="4" name="Content Placeholder 3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r="8629"/>
          <a:stretch>
            <a:fillRect/>
          </a:stretch>
        </p:blipFill>
        <p:spPr bwMode="auto">
          <a:xfrm>
            <a:off x="7772400" y="6162143"/>
            <a:ext cx="1095375" cy="68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5029200" y="762000"/>
            <a:ext cx="3733800" cy="2022465"/>
            <a:chOff x="940577" y="1752600"/>
            <a:chExt cx="7822423" cy="423712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5330" y="4102100"/>
              <a:ext cx="1060588" cy="159795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0577" y="1816100"/>
              <a:ext cx="1020535" cy="1524000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2336127" y="2711390"/>
              <a:ext cx="914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809596" y="50165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4044" y="4406900"/>
              <a:ext cx="1110792" cy="990826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5347236" y="50165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05400" y="4635501"/>
              <a:ext cx="1157023" cy="428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dirty="0" smtClean="0"/>
                <a:t>discovery</a:t>
              </a:r>
              <a:endParaRPr lang="en-US" sz="8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>
              <a:off x="3296161" y="2273300"/>
              <a:ext cx="1007555" cy="629722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>
            <a:xfrm>
              <a:off x="6019800" y="27305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917667" y="2330389"/>
              <a:ext cx="930146" cy="428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/>
                <a:t>events</a:t>
              </a:r>
              <a:endParaRPr lang="en-US" sz="800" b="1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2133600" y="2895600"/>
              <a:ext cx="5715000" cy="1054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086600" y="2362200"/>
              <a:ext cx="1651692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b="1" dirty="0"/>
                <a:t>f</a:t>
              </a:r>
              <a:r>
                <a:rPr lang="en-US" sz="1000" b="1" dirty="0" smtClean="0"/>
                <a:t>low control</a:t>
              </a:r>
              <a:endParaRPr lang="en-US" sz="1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90830" y="2578099"/>
              <a:ext cx="1684418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 smtClean="0"/>
                <a:t>(lightweight)</a:t>
              </a:r>
              <a:endParaRPr lang="en-US" sz="1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21906" y="4559300"/>
              <a:ext cx="1841460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 smtClean="0"/>
                <a:t>(heavyweight)</a:t>
              </a:r>
              <a:endParaRPr lang="en-US" sz="10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4600" y="4102100"/>
              <a:ext cx="1745562" cy="16129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343401" y="2266889"/>
              <a:ext cx="1372948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b="1" dirty="0" smtClean="0"/>
                <a:t>detectors</a:t>
              </a:r>
              <a:endParaRPr lang="en-US" sz="1000" b="1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285569" y="3496620"/>
              <a:ext cx="5973191" cy="2493105"/>
            </a:xfrm>
            <a:custGeom>
              <a:avLst/>
              <a:gdLst>
                <a:gd name="connsiteX0" fmla="*/ 5973191 w 5973191"/>
                <a:gd name="connsiteY0" fmla="*/ 2289266 h 2493105"/>
                <a:gd name="connsiteX1" fmla="*/ 5973191 w 5973191"/>
                <a:gd name="connsiteY1" fmla="*/ 2493105 h 2493105"/>
                <a:gd name="connsiteX2" fmla="*/ 0 w 5973191"/>
                <a:gd name="connsiteY2" fmla="*/ 2461745 h 2493105"/>
                <a:gd name="connsiteX3" fmla="*/ 0 w 5973191"/>
                <a:gd name="connsiteY3" fmla="*/ 0 h 2493105"/>
                <a:gd name="connsiteX4" fmla="*/ 0 w 5973191"/>
                <a:gd name="connsiteY4" fmla="*/ 0 h 249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3191" h="2493105">
                  <a:moveTo>
                    <a:pt x="5973191" y="2289266"/>
                  </a:moveTo>
                  <a:lnTo>
                    <a:pt x="5973191" y="2493105"/>
                  </a:lnTo>
                  <a:lnTo>
                    <a:pt x="0" y="24617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90999" y="3276601"/>
              <a:ext cx="1170735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b="1" dirty="0" smtClean="0"/>
                <a:t>triggers</a:t>
              </a:r>
              <a:endParaRPr lang="en-US" sz="1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1828801"/>
              <a:ext cx="2813552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/>
                <a:t>d</a:t>
              </a:r>
              <a:r>
                <a:rPr lang="en-US" sz="1000" dirty="0" smtClean="0"/>
                <a:t>ynamic computational</a:t>
              </a:r>
              <a:endParaRPr lang="en-US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09801" y="2269139"/>
              <a:ext cx="1106053" cy="428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dirty="0"/>
                <a:t>r</a:t>
              </a:r>
              <a:r>
                <a:rPr lang="en-US" sz="800" dirty="0" smtClean="0"/>
                <a:t>aw data</a:t>
              </a:r>
              <a:endParaRPr lang="en-US" sz="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43200" y="4286310"/>
              <a:ext cx="1284722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 smtClean="0"/>
                <a:t>products</a:t>
              </a:r>
              <a:endParaRPr lang="en-US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71800" y="4038600"/>
              <a:ext cx="830396" cy="48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 smtClean="0"/>
                <a:t>data</a:t>
              </a:r>
              <a:endParaRPr lang="en-US" sz="10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86200" y="1752600"/>
              <a:ext cx="4876800" cy="21336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43032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181600" y="2819400"/>
            <a:ext cx="3402600" cy="1466582"/>
            <a:chOff x="331200" y="1408469"/>
            <a:chExt cx="8480161" cy="3655103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00" y="1408469"/>
              <a:ext cx="2818080" cy="176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281" y="1427191"/>
              <a:ext cx="2786400" cy="1742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961" y="1427191"/>
              <a:ext cx="2786400" cy="1742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81" y="3326750"/>
              <a:ext cx="2777760" cy="1736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841" y="3335390"/>
              <a:ext cx="2737440" cy="171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521" y="3335390"/>
              <a:ext cx="2737440" cy="171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61" descr="simPixelBuffer5n2000alpha5e-06.pdf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/>
          <a:stretch/>
        </p:blipFill>
        <p:spPr>
          <a:xfrm>
            <a:off x="5029200" y="4857714"/>
            <a:ext cx="3657600" cy="15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31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178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Automatic Data Selection for In Situ Analysis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Simulation of Internal Combustion Engines A new initiative to develop the science base for computational design of advanced engines</dc:title>
  <dc:creator>Ben Brown</dc:creator>
  <cp:lastModifiedBy>Curt Canada</cp:lastModifiedBy>
  <cp:revision>509</cp:revision>
  <dcterms:created xsi:type="dcterms:W3CDTF">2010-02-05T18:57:20Z</dcterms:created>
  <dcterms:modified xsi:type="dcterms:W3CDTF">2013-05-31T20:41:30Z</dcterms:modified>
</cp:coreProperties>
</file>